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A756C903-C1A8-41C0-87A6-97C8673F294E}">
          <p14:sldIdLst>
            <p14:sldId id="256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kcia bez názvu" id="{DEA06979-3930-4122-86D9-0BD395FE1480}">
          <p14:sldIdLst>
            <p14:sldId id="269"/>
            <p14:sldId id="275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915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530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4208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685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034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715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852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347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5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96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75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885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051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958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725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752EF-ACC5-45B9-8EF9-3AB6ED72B2DD}" type="datetimeFigureOut">
              <a:rPr lang="sk-SK" smtClean="0"/>
              <a:t>18. 9. 2018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68F4A7-E4C8-47DD-BC34-CF97243E76A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580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78467" y="191686"/>
            <a:ext cx="7766936" cy="1646302"/>
          </a:xfrm>
        </p:spPr>
        <p:txBody>
          <a:bodyPr/>
          <a:lstStyle/>
          <a:p>
            <a:r>
              <a:rPr lang="sk-SK" dirty="0"/>
              <a:t>AMR </a:t>
            </a:r>
            <a:r>
              <a:rPr lang="sk-SK" dirty="0" err="1"/>
              <a:t>systems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BEDBF50-AE22-40C0-BD3C-CD843A7B97DC}"/>
              </a:ext>
            </a:extLst>
          </p:cNvPr>
          <p:cNvSpPr txBox="1">
            <a:spLocks/>
          </p:cNvSpPr>
          <p:nvPr/>
        </p:nvSpPr>
        <p:spPr>
          <a:xfrm>
            <a:off x="5588437" y="2361294"/>
            <a:ext cx="3059376" cy="9347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000" dirty="0">
                <a:solidFill>
                  <a:srgbClr val="00B050"/>
                </a:solidFill>
              </a:rPr>
              <a:t>* Automatic data reading</a:t>
            </a:r>
          </a:p>
          <a:p>
            <a:r>
              <a:rPr lang="en-GB" sz="2000" dirty="0">
                <a:solidFill>
                  <a:srgbClr val="00B050"/>
                </a:solidFill>
              </a:rPr>
              <a:t>* Scheduler for reading</a:t>
            </a:r>
          </a:p>
          <a:p>
            <a:r>
              <a:rPr lang="en-GB" sz="2000" dirty="0">
                <a:solidFill>
                  <a:srgbClr val="00B050"/>
                </a:solidFill>
              </a:rPr>
              <a:t>* WEB access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D04DFD07-6CC3-4AF2-8425-77D59649EBA0}"/>
              </a:ext>
            </a:extLst>
          </p:cNvPr>
          <p:cNvSpPr txBox="1">
            <a:spLocks/>
          </p:cNvSpPr>
          <p:nvPr/>
        </p:nvSpPr>
        <p:spPr>
          <a:xfrm>
            <a:off x="5588437" y="3561908"/>
            <a:ext cx="4670361" cy="2016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Reports</a:t>
            </a: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Mailing of Reports</a:t>
            </a: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Many places to Central</a:t>
            </a: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Bidirectional communication to AMDC</a:t>
            </a: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Parametrisation of Meters</a:t>
            </a:r>
          </a:p>
          <a:p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*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Time synchronisation 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05DB2D8-36B6-4EBA-864A-0F62A53CCF36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2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en-GB"/>
              <a:t>LoRa NET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sp>
        <p:nvSpPr>
          <p:cNvPr id="40" name="Nadpis 1">
            <a:extLst>
              <a:ext uri="{FF2B5EF4-FFF2-40B4-BE49-F238E27FC236}">
                <a16:creationId xmlns:a16="http://schemas.microsoft.com/office/drawing/2014/main" id="{C04D9C49-6678-4EC3-99E2-9F8E1A451CEA}"/>
              </a:ext>
            </a:extLst>
          </p:cNvPr>
          <p:cNvSpPr txBox="1">
            <a:spLocks/>
          </p:cNvSpPr>
          <p:nvPr/>
        </p:nvSpPr>
        <p:spPr>
          <a:xfrm>
            <a:off x="2022738" y="3009014"/>
            <a:ext cx="7432158" cy="1222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/>
              <a:t>Thank You for Your Attention!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F75F88BA-3702-4DBF-887C-FBB19C1A1533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>
                <a:solidFill>
                  <a:schemeClr val="bg1"/>
                </a:solidFill>
              </a:rPr>
              <a:t>Applied Meters, a.s</a:t>
            </a:r>
          </a:p>
          <a:p>
            <a:endParaRPr lang="en-GB" sz="1600">
              <a:solidFill>
                <a:schemeClr val="bg1"/>
              </a:solidFill>
            </a:endParaRPr>
          </a:p>
          <a:p>
            <a:r>
              <a:rPr lang="en-GB" sz="1600">
                <a:solidFill>
                  <a:schemeClr val="bg1"/>
                </a:solidFill>
              </a:rPr>
              <a:t>Ing. Kopaničák</a:t>
            </a:r>
          </a:p>
        </p:txBody>
      </p:sp>
    </p:spTree>
    <p:extLst>
      <p:ext uri="{BB962C8B-B14F-4D97-AF65-F5344CB8AC3E}">
        <p14:creationId xmlns:p14="http://schemas.microsoft.com/office/powerpoint/2010/main" val="168199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en-GB" dirty="0"/>
              <a:t>Group</a:t>
            </a:r>
            <a:r>
              <a:rPr lang="sk-SK" dirty="0"/>
              <a:t> 1, 2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486960" y="3085175"/>
            <a:ext cx="3059376" cy="17739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>
                <a:solidFill>
                  <a:srgbClr val="00B050"/>
                </a:solidFill>
              </a:rPr>
              <a:t>* Automatic data reading</a:t>
            </a:r>
          </a:p>
          <a:p>
            <a:r>
              <a:rPr lang="en-GB" sz="1800" dirty="0">
                <a:solidFill>
                  <a:srgbClr val="00B050"/>
                </a:solidFill>
              </a:rPr>
              <a:t>* Scheduler for reading</a:t>
            </a:r>
          </a:p>
          <a:p>
            <a:r>
              <a:rPr lang="en-GB" sz="1800" dirty="0">
                <a:solidFill>
                  <a:srgbClr val="00B050"/>
                </a:solidFill>
              </a:rPr>
              <a:t>* WEB access</a:t>
            </a:r>
          </a:p>
          <a:p>
            <a:r>
              <a:rPr lang="en-GB" sz="1800" dirty="0">
                <a:solidFill>
                  <a:srgbClr val="00B050"/>
                </a:solidFill>
              </a:rPr>
              <a:t>* Low price</a:t>
            </a:r>
          </a:p>
          <a:p>
            <a:r>
              <a:rPr lang="en-GB" sz="1800" dirty="0">
                <a:solidFill>
                  <a:srgbClr val="00B050"/>
                </a:solidFill>
              </a:rPr>
              <a:t>* One direction only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741505" y="744002"/>
            <a:ext cx="3468447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/>
              <a:t>AMDC – Data </a:t>
            </a:r>
            <a:r>
              <a:rPr lang="en-GB" sz="2100" dirty="0"/>
              <a:t>concentrator</a:t>
            </a:r>
            <a:r>
              <a:rPr lang="en-GB" sz="1800" dirty="0"/>
              <a:t> - Mini PC</a:t>
            </a: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419241" y="3314649"/>
            <a:ext cx="1903973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/>
              <a:t>Meters in Group</a:t>
            </a: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732A8694-FC82-4BA7-AEB1-F0D2BDE15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470" y="1115818"/>
            <a:ext cx="2543175" cy="1047750"/>
          </a:xfrm>
          <a:prstGeom prst="rect">
            <a:avLst/>
          </a:prstGeom>
        </p:spPr>
      </p:pic>
      <p:cxnSp>
        <p:nvCxnSpPr>
          <p:cNvPr id="12" name="Rovná spojovacia šípka 11"/>
          <p:cNvCxnSpPr>
            <a:cxnSpLocks/>
          </p:cNvCxnSpPr>
          <p:nvPr/>
        </p:nvCxnSpPr>
        <p:spPr>
          <a:xfrm>
            <a:off x="3870252" y="1020589"/>
            <a:ext cx="0" cy="370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Obrázok 13">
            <a:extLst>
              <a:ext uri="{FF2B5EF4-FFF2-40B4-BE49-F238E27FC236}">
                <a16:creationId xmlns:a16="http://schemas.microsoft.com/office/drawing/2014/main" id="{CCCA818A-2FDD-491A-BEE9-EF3F0C3CF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943" y="4231531"/>
            <a:ext cx="2562225" cy="1047750"/>
          </a:xfrm>
          <a:prstGeom prst="rect">
            <a:avLst/>
          </a:prstGeom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9F168599-AB74-4AA1-B9EC-B2047440ABC4}"/>
              </a:ext>
            </a:extLst>
          </p:cNvPr>
          <p:cNvSpPr txBox="1">
            <a:spLocks/>
          </p:cNvSpPr>
          <p:nvPr/>
        </p:nvSpPr>
        <p:spPr>
          <a:xfrm>
            <a:off x="1741505" y="3692987"/>
            <a:ext cx="335805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/>
              <a:t>AMDC – Data concentrator – PC</a:t>
            </a:r>
          </a:p>
        </p:txBody>
      </p:sp>
      <p:pic>
        <p:nvPicPr>
          <p:cNvPr id="15" name="Obrázok 14">
            <a:extLst>
              <a:ext uri="{FF2B5EF4-FFF2-40B4-BE49-F238E27FC236}">
                <a16:creationId xmlns:a16="http://schemas.microsoft.com/office/drawing/2014/main" id="{F121B551-D7EB-47CD-90F9-1B4A7BD82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8610" y="1430417"/>
            <a:ext cx="2038350" cy="1247775"/>
          </a:xfrm>
          <a:prstGeom prst="rect">
            <a:avLst/>
          </a:prstGeom>
        </p:spPr>
      </p:pic>
      <p:pic>
        <p:nvPicPr>
          <p:cNvPr id="19" name="Obrázok 18">
            <a:extLst>
              <a:ext uri="{FF2B5EF4-FFF2-40B4-BE49-F238E27FC236}">
                <a16:creationId xmlns:a16="http://schemas.microsoft.com/office/drawing/2014/main" id="{8D95089C-C5D1-4A29-870B-8D87DBE57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944" y="2236159"/>
            <a:ext cx="2543175" cy="1047750"/>
          </a:xfrm>
          <a:prstGeom prst="rect">
            <a:avLst/>
          </a:prstGeom>
        </p:spPr>
      </p:pic>
      <p:cxnSp>
        <p:nvCxnSpPr>
          <p:cNvPr id="9" name="Rovná spojovacia šípka 8"/>
          <p:cNvCxnSpPr>
            <a:cxnSpLocks/>
          </p:cNvCxnSpPr>
          <p:nvPr/>
        </p:nvCxnSpPr>
        <p:spPr>
          <a:xfrm flipV="1">
            <a:off x="1475254" y="2885178"/>
            <a:ext cx="696432" cy="3333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Obrázok 21">
            <a:extLst>
              <a:ext uri="{FF2B5EF4-FFF2-40B4-BE49-F238E27FC236}">
                <a16:creationId xmlns:a16="http://schemas.microsoft.com/office/drawing/2014/main" id="{D17127B5-86F7-4B92-A57E-8A87B7602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668" y="5445476"/>
            <a:ext cx="2562225" cy="1047750"/>
          </a:xfrm>
          <a:prstGeom prst="rect">
            <a:avLst/>
          </a:prstGeom>
        </p:spPr>
      </p:pic>
      <p:pic>
        <p:nvPicPr>
          <p:cNvPr id="23" name="Obrázok 22">
            <a:extLst>
              <a:ext uri="{FF2B5EF4-FFF2-40B4-BE49-F238E27FC236}">
                <a16:creationId xmlns:a16="http://schemas.microsoft.com/office/drawing/2014/main" id="{B3DD818D-DB1C-495A-89A0-F8FBE26971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707" y="4577943"/>
            <a:ext cx="2038350" cy="1247775"/>
          </a:xfrm>
          <a:prstGeom prst="rect">
            <a:avLst/>
          </a:prstGeom>
        </p:spPr>
      </p:pic>
      <p:cxnSp>
        <p:nvCxnSpPr>
          <p:cNvPr id="17" name="Rovná spojovacia šípka 16">
            <a:extLst>
              <a:ext uri="{FF2B5EF4-FFF2-40B4-BE49-F238E27FC236}">
                <a16:creationId xmlns:a16="http://schemas.microsoft.com/office/drawing/2014/main" id="{49E2FCA3-0D5B-4EA4-9B8A-E6D1B67F877B}"/>
              </a:ext>
            </a:extLst>
          </p:cNvPr>
          <p:cNvCxnSpPr>
            <a:cxnSpLocks/>
          </p:cNvCxnSpPr>
          <p:nvPr/>
        </p:nvCxnSpPr>
        <p:spPr>
          <a:xfrm>
            <a:off x="3980121" y="4046365"/>
            <a:ext cx="0" cy="370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Nadpis 1">
            <a:extLst>
              <a:ext uri="{FF2B5EF4-FFF2-40B4-BE49-F238E27FC236}">
                <a16:creationId xmlns:a16="http://schemas.microsoft.com/office/drawing/2014/main" id="{D6EDA518-27B8-4CFD-B48A-61C7291DBFC3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3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en-GB"/>
              <a:t>Group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486960" y="3085175"/>
            <a:ext cx="3059376" cy="17739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>
                <a:solidFill>
                  <a:srgbClr val="00B050"/>
                </a:solidFill>
              </a:rPr>
              <a:t>* Automatic data reading</a:t>
            </a:r>
          </a:p>
          <a:p>
            <a:r>
              <a:rPr lang="en-GB" sz="1800">
                <a:solidFill>
                  <a:srgbClr val="00B050"/>
                </a:solidFill>
              </a:rPr>
              <a:t>* Scheduler for reading</a:t>
            </a:r>
          </a:p>
          <a:p>
            <a:r>
              <a:rPr lang="en-GB" sz="1800">
                <a:solidFill>
                  <a:srgbClr val="00B050"/>
                </a:solidFill>
              </a:rPr>
              <a:t>* WEB access</a:t>
            </a:r>
          </a:p>
          <a:p>
            <a:r>
              <a:rPr lang="en-GB" sz="1800">
                <a:solidFill>
                  <a:srgbClr val="00B050"/>
                </a:solidFill>
              </a:rPr>
              <a:t>* Low price</a:t>
            </a:r>
          </a:p>
          <a:p>
            <a:r>
              <a:rPr lang="en-GB" sz="1800">
                <a:solidFill>
                  <a:srgbClr val="00B050"/>
                </a:solidFill>
              </a:rPr>
              <a:t>* One direction only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852406" y="503147"/>
            <a:ext cx="1634554" cy="4833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/>
              <a:t>AM  Central</a:t>
            </a: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419241" y="3314649"/>
            <a:ext cx="1903973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/>
              <a:t>Meters in Group</a:t>
            </a: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732A8694-FC82-4BA7-AEB1-F0D2BDE15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470" y="1115818"/>
            <a:ext cx="2543175" cy="1047750"/>
          </a:xfrm>
          <a:prstGeom prst="rect">
            <a:avLst/>
          </a:prstGeom>
        </p:spPr>
      </p:pic>
      <p:cxnSp>
        <p:nvCxnSpPr>
          <p:cNvPr id="12" name="Rovná spojovacia šípka 11"/>
          <p:cNvCxnSpPr>
            <a:cxnSpLocks/>
          </p:cNvCxnSpPr>
          <p:nvPr/>
        </p:nvCxnSpPr>
        <p:spPr>
          <a:xfrm>
            <a:off x="5518299" y="978702"/>
            <a:ext cx="0" cy="370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9" name="Obrázok 18">
            <a:extLst>
              <a:ext uri="{FF2B5EF4-FFF2-40B4-BE49-F238E27FC236}">
                <a16:creationId xmlns:a16="http://schemas.microsoft.com/office/drawing/2014/main" id="{8D95089C-C5D1-4A29-870B-8D87DBE57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944" y="2236159"/>
            <a:ext cx="2543175" cy="1047750"/>
          </a:xfrm>
          <a:prstGeom prst="rect">
            <a:avLst/>
          </a:prstGeom>
        </p:spPr>
      </p:pic>
      <p:cxnSp>
        <p:nvCxnSpPr>
          <p:cNvPr id="9" name="Rovná spojovacia šípka 8"/>
          <p:cNvCxnSpPr>
            <a:cxnSpLocks/>
          </p:cNvCxnSpPr>
          <p:nvPr/>
        </p:nvCxnSpPr>
        <p:spPr>
          <a:xfrm flipV="1">
            <a:off x="1475254" y="2885178"/>
            <a:ext cx="696432" cy="3333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Obrázok 2">
            <a:extLst>
              <a:ext uri="{FF2B5EF4-FFF2-40B4-BE49-F238E27FC236}">
                <a16:creationId xmlns:a16="http://schemas.microsoft.com/office/drawing/2014/main" id="{836AF1EE-E481-4D92-83F3-CA38A6F5A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561" y="1452068"/>
            <a:ext cx="2343150" cy="1095375"/>
          </a:xfrm>
          <a:prstGeom prst="rect">
            <a:avLst/>
          </a:prstGeom>
        </p:spPr>
      </p:pic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0A29DD04-AC3B-401E-8327-E0D25B9BFEED}"/>
              </a:ext>
            </a:extLst>
          </p:cNvPr>
          <p:cNvCxnSpPr>
            <a:cxnSpLocks/>
          </p:cNvCxnSpPr>
          <p:nvPr/>
        </p:nvCxnSpPr>
        <p:spPr>
          <a:xfrm flipH="1" flipV="1">
            <a:off x="4251909" y="1775673"/>
            <a:ext cx="952864" cy="2003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Rovná spojovacia šípka 19">
            <a:extLst>
              <a:ext uri="{FF2B5EF4-FFF2-40B4-BE49-F238E27FC236}">
                <a16:creationId xmlns:a16="http://schemas.microsoft.com/office/drawing/2014/main" id="{2E3BFAFD-A4BD-4E7C-AFBD-EFBA0317E730}"/>
              </a:ext>
            </a:extLst>
          </p:cNvPr>
          <p:cNvCxnSpPr>
            <a:cxnSpLocks/>
          </p:cNvCxnSpPr>
          <p:nvPr/>
        </p:nvCxnSpPr>
        <p:spPr>
          <a:xfrm flipH="1">
            <a:off x="4146699" y="2293793"/>
            <a:ext cx="1073887" cy="5913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Nadpis 1">
            <a:extLst>
              <a:ext uri="{FF2B5EF4-FFF2-40B4-BE49-F238E27FC236}">
                <a16:creationId xmlns:a16="http://schemas.microsoft.com/office/drawing/2014/main" id="{D7D13A1B-739C-43AD-8DF0-154720204263}"/>
              </a:ext>
            </a:extLst>
          </p:cNvPr>
          <p:cNvSpPr txBox="1">
            <a:spLocks/>
          </p:cNvSpPr>
          <p:nvPr/>
        </p:nvSpPr>
        <p:spPr>
          <a:xfrm>
            <a:off x="3569872" y="4430307"/>
            <a:ext cx="4670361" cy="1924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+ Reports</a:t>
            </a:r>
          </a:p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+ Mailing of Reports</a:t>
            </a:r>
          </a:p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+ Many places to Central</a:t>
            </a:r>
          </a:p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+ Bidirectional communication to AMDC</a:t>
            </a:r>
          </a:p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   Parametrisation of Meters  - I</a:t>
            </a:r>
            <a:r>
              <a:rPr lang="sk-SK" sz="1800" dirty="0">
                <a:solidFill>
                  <a:schemeClr val="accent2">
                    <a:lumMod val="50000"/>
                  </a:schemeClr>
                </a:solidFill>
              </a:rPr>
              <a:t>II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. Q.  2018/</a:t>
            </a:r>
          </a:p>
          <a:p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   Time synchronisation  - I</a:t>
            </a:r>
            <a:r>
              <a:rPr lang="sk-SK" sz="1800" dirty="0">
                <a:solidFill>
                  <a:schemeClr val="accent2">
                    <a:lumMod val="50000"/>
                  </a:schemeClr>
                </a:solidFill>
              </a:rPr>
              <a:t>II</a:t>
            </a:r>
            <a:r>
              <a:rPr lang="en-GB" sz="1800" dirty="0">
                <a:solidFill>
                  <a:schemeClr val="accent2">
                    <a:lumMod val="50000"/>
                  </a:schemeClr>
                </a:solidFill>
              </a:rPr>
              <a:t>. Q. 2018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45BA0138-5248-45C6-9E20-28FA169533E0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0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sk-SK" dirty="0"/>
              <a:t>AMDC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F7E4A9F3-49B8-47BE-B76D-FE3EC688A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781050"/>
            <a:ext cx="10629900" cy="52959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B4CF617E-5DBD-458A-89D4-7B020C14C3E1}"/>
              </a:ext>
            </a:extLst>
          </p:cNvPr>
          <p:cNvSpPr txBox="1">
            <a:spLocks/>
          </p:cNvSpPr>
          <p:nvPr/>
        </p:nvSpPr>
        <p:spPr>
          <a:xfrm>
            <a:off x="7383567" y="2176965"/>
            <a:ext cx="1903973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 err="1"/>
              <a:t>Power</a:t>
            </a:r>
            <a:r>
              <a:rPr lang="sk-SK" sz="1800" dirty="0"/>
              <a:t> 1.5.0</a:t>
            </a:r>
            <a:endParaRPr lang="en-GB" sz="1800" dirty="0"/>
          </a:p>
        </p:txBody>
      </p: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4B82FD76-19C4-4B2E-9F5D-486B155734CE}"/>
              </a:ext>
            </a:extLst>
          </p:cNvPr>
          <p:cNvCxnSpPr>
            <a:cxnSpLocks/>
          </p:cNvCxnSpPr>
          <p:nvPr/>
        </p:nvCxnSpPr>
        <p:spPr>
          <a:xfrm flipH="1">
            <a:off x="6794206" y="2547297"/>
            <a:ext cx="903766" cy="4085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Nadpis 1">
            <a:extLst>
              <a:ext uri="{FF2B5EF4-FFF2-40B4-BE49-F238E27FC236}">
                <a16:creationId xmlns:a16="http://schemas.microsoft.com/office/drawing/2014/main" id="{09A9CB22-69CD-4743-A6F2-BEB053F52651}"/>
              </a:ext>
            </a:extLst>
          </p:cNvPr>
          <p:cNvSpPr txBox="1">
            <a:spLocks/>
          </p:cNvSpPr>
          <p:nvPr/>
        </p:nvSpPr>
        <p:spPr>
          <a:xfrm>
            <a:off x="4890233" y="2176965"/>
            <a:ext cx="1903973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Energy</a:t>
            </a:r>
            <a:endParaRPr lang="en-GB" sz="1800" dirty="0"/>
          </a:p>
        </p:txBody>
      </p:sp>
      <p:cxnSp>
        <p:nvCxnSpPr>
          <p:cNvPr id="23" name="Rovná spojovacia šípka 22">
            <a:extLst>
              <a:ext uri="{FF2B5EF4-FFF2-40B4-BE49-F238E27FC236}">
                <a16:creationId xmlns:a16="http://schemas.microsoft.com/office/drawing/2014/main" id="{D3940139-1515-43AB-A058-E70939920175}"/>
              </a:ext>
            </a:extLst>
          </p:cNvPr>
          <p:cNvCxnSpPr>
            <a:cxnSpLocks/>
          </p:cNvCxnSpPr>
          <p:nvPr/>
        </p:nvCxnSpPr>
        <p:spPr>
          <a:xfrm flipH="1" flipV="1">
            <a:off x="5204638" y="2083981"/>
            <a:ext cx="154171" cy="929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Nadpis 1">
            <a:extLst>
              <a:ext uri="{FF2B5EF4-FFF2-40B4-BE49-F238E27FC236}">
                <a16:creationId xmlns:a16="http://schemas.microsoft.com/office/drawing/2014/main" id="{3FD56235-FF47-445C-A72F-D50DDA8BCA1F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9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sk-SK" dirty="0"/>
              <a:t>AM </a:t>
            </a:r>
            <a:r>
              <a:rPr lang="sk-SK" dirty="0" err="1"/>
              <a:t>Central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75A65E0-8BFE-4921-B8D5-C25DB56CD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43" y="840969"/>
            <a:ext cx="10648950" cy="5686425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369E291E-24A6-44BB-B892-C2C0E88D9752}"/>
              </a:ext>
            </a:extLst>
          </p:cNvPr>
          <p:cNvSpPr txBox="1">
            <a:spLocks/>
          </p:cNvSpPr>
          <p:nvPr/>
        </p:nvSpPr>
        <p:spPr>
          <a:xfrm>
            <a:off x="7383567" y="2176965"/>
            <a:ext cx="1903973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 err="1"/>
              <a:t>Consumption</a:t>
            </a:r>
            <a:endParaRPr lang="en-GB" sz="1800" dirty="0"/>
          </a:p>
        </p:txBody>
      </p: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465B5789-3A20-4650-A58E-7164CC938F1E}"/>
              </a:ext>
            </a:extLst>
          </p:cNvPr>
          <p:cNvCxnSpPr>
            <a:cxnSpLocks/>
          </p:cNvCxnSpPr>
          <p:nvPr/>
        </p:nvCxnSpPr>
        <p:spPr>
          <a:xfrm flipH="1">
            <a:off x="6794206" y="2547297"/>
            <a:ext cx="903766" cy="4085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84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Meters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AMR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pic>
        <p:nvPicPr>
          <p:cNvPr id="1026" name="Picture 2" descr="Foto AMT B2F_FR4T9I4">
            <a:extLst>
              <a:ext uri="{FF2B5EF4-FFF2-40B4-BE49-F238E27FC236}">
                <a16:creationId xmlns:a16="http://schemas.microsoft.com/office/drawing/2014/main" id="{5AC383F1-85B1-4132-9DE7-585684329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628" y="1066800"/>
            <a:ext cx="225742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86D55B8-5B05-46BA-83B6-877063A2C9F0}"/>
              </a:ext>
            </a:extLst>
          </p:cNvPr>
          <p:cNvSpPr txBox="1">
            <a:spLocks/>
          </p:cNvSpPr>
          <p:nvPr/>
        </p:nvSpPr>
        <p:spPr>
          <a:xfrm>
            <a:off x="1397628" y="662940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AMT B2E FR4TEI4</a:t>
            </a:r>
            <a:endParaRPr lang="en-GB" sz="1800" dirty="0"/>
          </a:p>
        </p:txBody>
      </p:sp>
      <p:cxnSp>
        <p:nvCxnSpPr>
          <p:cNvPr id="3" name="Spojnica: zalomená 2">
            <a:extLst>
              <a:ext uri="{FF2B5EF4-FFF2-40B4-BE49-F238E27FC236}">
                <a16:creationId xmlns:a16="http://schemas.microsoft.com/office/drawing/2014/main" id="{120412B1-FDFE-4AE5-B6CA-32657EE12414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73822" y="3191042"/>
            <a:ext cx="1041994" cy="72046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adpis 1">
            <a:extLst>
              <a:ext uri="{FF2B5EF4-FFF2-40B4-BE49-F238E27FC236}">
                <a16:creationId xmlns:a16="http://schemas.microsoft.com/office/drawing/2014/main" id="{389F82AB-84AF-4049-9A91-C82C917631EB}"/>
              </a:ext>
            </a:extLst>
          </p:cNvPr>
          <p:cNvSpPr txBox="1">
            <a:spLocks/>
          </p:cNvSpPr>
          <p:nvPr/>
        </p:nvSpPr>
        <p:spPr>
          <a:xfrm>
            <a:off x="2823387" y="3701941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pic>
        <p:nvPicPr>
          <p:cNvPr id="1027" name="Picture 3" descr="AMS B1B_FA1SDI_eng">
            <a:extLst>
              <a:ext uri="{FF2B5EF4-FFF2-40B4-BE49-F238E27FC236}">
                <a16:creationId xmlns:a16="http://schemas.microsoft.com/office/drawing/2014/main" id="{06148702-F91C-48EA-99B5-3C537011A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24" y="1409700"/>
            <a:ext cx="22955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92501916-063F-4C8C-B5F3-1FC8A0ADAC2D}"/>
              </a:ext>
            </a:extLst>
          </p:cNvPr>
          <p:cNvSpPr txBox="1">
            <a:spLocks/>
          </p:cNvSpPr>
          <p:nvPr/>
        </p:nvSpPr>
        <p:spPr>
          <a:xfrm>
            <a:off x="6232566" y="1019057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AMS B2B FR2SDI4</a:t>
            </a:r>
            <a:endParaRPr lang="en-GB" sz="1800" dirty="0"/>
          </a:p>
        </p:txBody>
      </p:sp>
      <p:cxnSp>
        <p:nvCxnSpPr>
          <p:cNvPr id="17" name="Spojnica: zalomená 16">
            <a:extLst>
              <a:ext uri="{FF2B5EF4-FFF2-40B4-BE49-F238E27FC236}">
                <a16:creationId xmlns:a16="http://schemas.microsoft.com/office/drawing/2014/main" id="{DA61874B-DD4A-4A6A-A716-A8AD81BE9F03}"/>
              </a:ext>
            </a:extLst>
          </p:cNvPr>
          <p:cNvCxnSpPr>
            <a:cxnSpLocks/>
          </p:cNvCxnSpPr>
          <p:nvPr/>
        </p:nvCxnSpPr>
        <p:spPr>
          <a:xfrm rot="5400000">
            <a:off x="6974603" y="3116398"/>
            <a:ext cx="1029551" cy="88219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>
            <a:extLst>
              <a:ext uri="{FF2B5EF4-FFF2-40B4-BE49-F238E27FC236}">
                <a16:creationId xmlns:a16="http://schemas.microsoft.com/office/drawing/2014/main" id="{2F256A85-B34B-4D15-869B-980976575C81}"/>
              </a:ext>
            </a:extLst>
          </p:cNvPr>
          <p:cNvSpPr txBox="1">
            <a:spLocks/>
          </p:cNvSpPr>
          <p:nvPr/>
        </p:nvSpPr>
        <p:spPr>
          <a:xfrm>
            <a:off x="7098812" y="3701941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pic>
        <p:nvPicPr>
          <p:cNvPr id="1028" name="Picture 4" descr="AMT B03_FR4TIIM">
            <a:extLst>
              <a:ext uri="{FF2B5EF4-FFF2-40B4-BE49-F238E27FC236}">
                <a16:creationId xmlns:a16="http://schemas.microsoft.com/office/drawing/2014/main" id="{CD7DB696-6D3C-47D2-AC3F-BB657B68B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228" y="3701941"/>
            <a:ext cx="24288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pojnica: zalomená 20">
            <a:extLst>
              <a:ext uri="{FF2B5EF4-FFF2-40B4-BE49-F238E27FC236}">
                <a16:creationId xmlns:a16="http://schemas.microsoft.com/office/drawing/2014/main" id="{1CF77954-2018-4B5D-A1F9-72FAE15805E1}"/>
              </a:ext>
            </a:extLst>
          </p:cNvPr>
          <p:cNvCxnSpPr>
            <a:cxnSpLocks/>
          </p:cNvCxnSpPr>
          <p:nvPr/>
        </p:nvCxnSpPr>
        <p:spPr>
          <a:xfrm rot="5400000">
            <a:off x="5275281" y="5351489"/>
            <a:ext cx="1029551" cy="88219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Nadpis 1">
            <a:extLst>
              <a:ext uri="{FF2B5EF4-FFF2-40B4-BE49-F238E27FC236}">
                <a16:creationId xmlns:a16="http://schemas.microsoft.com/office/drawing/2014/main" id="{87C4B5EF-B7E5-4E2D-8745-D076D227F6C6}"/>
              </a:ext>
            </a:extLst>
          </p:cNvPr>
          <p:cNvSpPr txBox="1">
            <a:spLocks/>
          </p:cNvSpPr>
          <p:nvPr/>
        </p:nvSpPr>
        <p:spPr>
          <a:xfrm>
            <a:off x="5399490" y="5937032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E02B4AF0-17D0-4606-9415-5683CBA9E6A8}"/>
              </a:ext>
            </a:extLst>
          </p:cNvPr>
          <p:cNvSpPr txBox="1">
            <a:spLocks/>
          </p:cNvSpPr>
          <p:nvPr/>
        </p:nvSpPr>
        <p:spPr>
          <a:xfrm>
            <a:off x="4173011" y="2940966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AMT B1C FR4TII4</a:t>
            </a:r>
            <a:endParaRPr lang="en-GB" sz="1800" dirty="0"/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1E74EBDE-0964-4058-A859-E9E97866D8D0}"/>
              </a:ext>
            </a:extLst>
          </p:cNvPr>
          <p:cNvSpPr txBox="1">
            <a:spLocks/>
          </p:cNvSpPr>
          <p:nvPr/>
        </p:nvSpPr>
        <p:spPr>
          <a:xfrm>
            <a:off x="4018552" y="3331609"/>
            <a:ext cx="2290808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/AMT B2B FR4TEI4/</a:t>
            </a:r>
            <a:endParaRPr lang="en-GB" sz="1800" dirty="0"/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7A0D3E96-4958-4B6C-98E2-A76BDBA266A6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11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oto prevodnik AMCV U4 2016">
            <a:extLst>
              <a:ext uri="{FF2B5EF4-FFF2-40B4-BE49-F238E27FC236}">
                <a16:creationId xmlns:a16="http://schemas.microsoft.com/office/drawing/2014/main" id="{2F74BDB6-3B52-4C34-BD47-78D0B28A7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044" y="4287321"/>
            <a:ext cx="3109912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Foto AMCV MU_C8HG">
            <a:extLst>
              <a:ext uri="{FF2B5EF4-FFF2-40B4-BE49-F238E27FC236}">
                <a16:creationId xmlns:a16="http://schemas.microsoft.com/office/drawing/2014/main" id="{8BCE44CC-C23F-4754-A616-B6AB76FB6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209" y="557103"/>
            <a:ext cx="307975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993334" y="9144"/>
            <a:ext cx="4150665" cy="662940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Components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AMR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2F256A85-B34B-4D15-869B-980976575C81}"/>
              </a:ext>
            </a:extLst>
          </p:cNvPr>
          <p:cNvSpPr txBox="1">
            <a:spLocks/>
          </p:cNvSpPr>
          <p:nvPr/>
        </p:nvSpPr>
        <p:spPr>
          <a:xfrm>
            <a:off x="7098812" y="3701941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cxnSp>
        <p:nvCxnSpPr>
          <p:cNvPr id="21" name="Spojnica: zalomená 20">
            <a:extLst>
              <a:ext uri="{FF2B5EF4-FFF2-40B4-BE49-F238E27FC236}">
                <a16:creationId xmlns:a16="http://schemas.microsoft.com/office/drawing/2014/main" id="{1CF77954-2018-4B5D-A1F9-72FAE15805E1}"/>
              </a:ext>
            </a:extLst>
          </p:cNvPr>
          <p:cNvCxnSpPr>
            <a:cxnSpLocks/>
          </p:cNvCxnSpPr>
          <p:nvPr/>
        </p:nvCxnSpPr>
        <p:spPr>
          <a:xfrm rot="5400000">
            <a:off x="5275281" y="5351489"/>
            <a:ext cx="1029551" cy="88219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Nadpis 1">
            <a:extLst>
              <a:ext uri="{FF2B5EF4-FFF2-40B4-BE49-F238E27FC236}">
                <a16:creationId xmlns:a16="http://schemas.microsoft.com/office/drawing/2014/main" id="{87C4B5EF-B7E5-4E2D-8745-D076D227F6C6}"/>
              </a:ext>
            </a:extLst>
          </p:cNvPr>
          <p:cNvSpPr txBox="1">
            <a:spLocks/>
          </p:cNvSpPr>
          <p:nvPr/>
        </p:nvSpPr>
        <p:spPr>
          <a:xfrm>
            <a:off x="5399490" y="5937032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pic>
        <p:nvPicPr>
          <p:cNvPr id="2050" name="Picture 2" descr="Foto prevodníka RS485_MESH_2014_10">
            <a:extLst>
              <a:ext uri="{FF2B5EF4-FFF2-40B4-BE49-F238E27FC236}">
                <a16:creationId xmlns:a16="http://schemas.microsoft.com/office/drawing/2014/main" id="{E85A974D-BCFF-42A8-9E3B-8519EDC0E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288" y="757246"/>
            <a:ext cx="138271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Skupina 1">
            <a:extLst>
              <a:ext uri="{FF2B5EF4-FFF2-40B4-BE49-F238E27FC236}">
                <a16:creationId xmlns:a16="http://schemas.microsoft.com/office/drawing/2014/main" id="{CF275BF9-36FD-422C-82B3-77E867F6AFAF}"/>
              </a:ext>
            </a:extLst>
          </p:cNvPr>
          <p:cNvGrpSpPr/>
          <p:nvPr/>
        </p:nvGrpSpPr>
        <p:grpSpPr>
          <a:xfrm>
            <a:off x="4993334" y="1261182"/>
            <a:ext cx="1675181" cy="740664"/>
            <a:chOff x="1397628" y="662940"/>
            <a:chExt cx="1675181" cy="740664"/>
          </a:xfrm>
        </p:grpSpPr>
        <p:sp>
          <p:nvSpPr>
            <p:cNvPr id="9" name="Nadpis 1">
              <a:extLst>
                <a:ext uri="{FF2B5EF4-FFF2-40B4-BE49-F238E27FC236}">
                  <a16:creationId xmlns:a16="http://schemas.microsoft.com/office/drawing/2014/main" id="{786D55B8-5B05-46BA-83B6-877063A2C9F0}"/>
                </a:ext>
              </a:extLst>
            </p:cNvPr>
            <p:cNvSpPr txBox="1">
              <a:spLocks/>
            </p:cNvSpPr>
            <p:nvPr/>
          </p:nvSpPr>
          <p:spPr>
            <a:xfrm>
              <a:off x="1397628" y="662940"/>
              <a:ext cx="1675181" cy="37033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sk-SK" sz="1800" dirty="0"/>
                <a:t>AMCV M4-x8x</a:t>
              </a:r>
              <a:endParaRPr lang="en-GB" sz="1800" dirty="0"/>
            </a:p>
          </p:txBody>
        </p:sp>
        <p:sp>
          <p:nvSpPr>
            <p:cNvPr id="18" name="Nadpis 1">
              <a:extLst>
                <a:ext uri="{FF2B5EF4-FFF2-40B4-BE49-F238E27FC236}">
                  <a16:creationId xmlns:a16="http://schemas.microsoft.com/office/drawing/2014/main" id="{B5E62080-7807-4297-B4A2-8E3069F34B4E}"/>
                </a:ext>
              </a:extLst>
            </p:cNvPr>
            <p:cNvSpPr txBox="1">
              <a:spLocks/>
            </p:cNvSpPr>
            <p:nvPr/>
          </p:nvSpPr>
          <p:spPr>
            <a:xfrm>
              <a:off x="1397628" y="1033272"/>
              <a:ext cx="1675181" cy="37033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sk-SK" sz="1800" dirty="0" err="1"/>
                <a:t>Mesch</a:t>
              </a:r>
              <a:r>
                <a:rPr lang="sk-SK" sz="1800" dirty="0"/>
                <a:t> / RS485</a:t>
              </a:r>
              <a:endParaRPr lang="en-GB" sz="1800" dirty="0"/>
            </a:p>
          </p:txBody>
        </p:sp>
      </p:grpSp>
      <p:cxnSp>
        <p:nvCxnSpPr>
          <p:cNvPr id="17" name="Spojnica: zalomená 16">
            <a:extLst>
              <a:ext uri="{FF2B5EF4-FFF2-40B4-BE49-F238E27FC236}">
                <a16:creationId xmlns:a16="http://schemas.microsoft.com/office/drawing/2014/main" id="{DA61874B-DD4A-4A6A-A716-A8AD81BE9F03}"/>
              </a:ext>
            </a:extLst>
          </p:cNvPr>
          <p:cNvCxnSpPr>
            <a:cxnSpLocks/>
          </p:cNvCxnSpPr>
          <p:nvPr/>
        </p:nvCxnSpPr>
        <p:spPr>
          <a:xfrm rot="5400000">
            <a:off x="6974603" y="3116398"/>
            <a:ext cx="1029551" cy="882198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B1433135-8B8E-4E1D-9855-247A1F09959B}"/>
              </a:ext>
            </a:extLst>
          </p:cNvPr>
          <p:cNvGrpSpPr/>
          <p:nvPr/>
        </p:nvGrpSpPr>
        <p:grpSpPr>
          <a:xfrm>
            <a:off x="1146209" y="1261182"/>
            <a:ext cx="1884070" cy="906693"/>
            <a:chOff x="1397628" y="662940"/>
            <a:chExt cx="1675181" cy="740664"/>
          </a:xfrm>
        </p:grpSpPr>
        <p:sp>
          <p:nvSpPr>
            <p:cNvPr id="27" name="Nadpis 1">
              <a:extLst>
                <a:ext uri="{FF2B5EF4-FFF2-40B4-BE49-F238E27FC236}">
                  <a16:creationId xmlns:a16="http://schemas.microsoft.com/office/drawing/2014/main" id="{DF8180E4-83CC-4CB7-A7AD-F9CE55027367}"/>
                </a:ext>
              </a:extLst>
            </p:cNvPr>
            <p:cNvSpPr txBox="1">
              <a:spLocks/>
            </p:cNvSpPr>
            <p:nvPr/>
          </p:nvSpPr>
          <p:spPr>
            <a:xfrm>
              <a:off x="1397628" y="662940"/>
              <a:ext cx="1675181" cy="37033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sk-SK" sz="1800" dirty="0"/>
                <a:t>AMCV MU-x8xG</a:t>
              </a:r>
              <a:endParaRPr lang="en-GB" sz="1800" dirty="0"/>
            </a:p>
          </p:txBody>
        </p:sp>
        <p:sp>
          <p:nvSpPr>
            <p:cNvPr id="28" name="Nadpis 1">
              <a:extLst>
                <a:ext uri="{FF2B5EF4-FFF2-40B4-BE49-F238E27FC236}">
                  <a16:creationId xmlns:a16="http://schemas.microsoft.com/office/drawing/2014/main" id="{C6528890-ADCD-400F-954C-3210827F3D7A}"/>
                </a:ext>
              </a:extLst>
            </p:cNvPr>
            <p:cNvSpPr txBox="1">
              <a:spLocks/>
            </p:cNvSpPr>
            <p:nvPr/>
          </p:nvSpPr>
          <p:spPr>
            <a:xfrm>
              <a:off x="1397628" y="1033272"/>
              <a:ext cx="1675181" cy="37033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sk-SK" sz="1800" dirty="0" err="1"/>
                <a:t>Mesch</a:t>
              </a:r>
              <a:r>
                <a:rPr lang="sk-SK" sz="1800" dirty="0"/>
                <a:t> / USB</a:t>
              </a:r>
              <a:endParaRPr lang="en-GB" sz="1800" dirty="0"/>
            </a:p>
          </p:txBody>
        </p:sp>
      </p:grpSp>
      <p:sp>
        <p:nvSpPr>
          <p:cNvPr id="29" name="Nadpis 1">
            <a:extLst>
              <a:ext uri="{FF2B5EF4-FFF2-40B4-BE49-F238E27FC236}">
                <a16:creationId xmlns:a16="http://schemas.microsoft.com/office/drawing/2014/main" id="{B167E402-66F0-4E48-A786-C499BD17F9BE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0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sk-SK" dirty="0" err="1"/>
              <a:t>Mesh</a:t>
            </a:r>
            <a:r>
              <a:rPr lang="sk-SK" dirty="0"/>
              <a:t> NET</a:t>
            </a:r>
            <a:endParaRPr lang="en-GB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pic>
        <p:nvPicPr>
          <p:cNvPr id="1026" name="Picture 2" descr="Foto AMT B2F_FR4T9I4">
            <a:extLst>
              <a:ext uri="{FF2B5EF4-FFF2-40B4-BE49-F238E27FC236}">
                <a16:creationId xmlns:a16="http://schemas.microsoft.com/office/drawing/2014/main" id="{5AC383F1-85B1-4132-9DE7-585684329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863" y="4218497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Nadpis 1">
            <a:extLst>
              <a:ext uri="{FF2B5EF4-FFF2-40B4-BE49-F238E27FC236}">
                <a16:creationId xmlns:a16="http://schemas.microsoft.com/office/drawing/2014/main" id="{389F82AB-84AF-4049-9A91-C82C917631EB}"/>
              </a:ext>
            </a:extLst>
          </p:cNvPr>
          <p:cNvSpPr txBox="1">
            <a:spLocks/>
          </p:cNvSpPr>
          <p:nvPr/>
        </p:nvSpPr>
        <p:spPr>
          <a:xfrm>
            <a:off x="3554888" y="1382150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MESCH</a:t>
            </a:r>
            <a:endParaRPr lang="en-GB" sz="1800" dirty="0"/>
          </a:p>
        </p:txBody>
      </p:sp>
      <p:pic>
        <p:nvPicPr>
          <p:cNvPr id="1027" name="Picture 3" descr="AMS B1B_FA1SDI_eng">
            <a:extLst>
              <a:ext uri="{FF2B5EF4-FFF2-40B4-BE49-F238E27FC236}">
                <a16:creationId xmlns:a16="http://schemas.microsoft.com/office/drawing/2014/main" id="{06148702-F91C-48EA-99B5-3C537011A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77" y="4414803"/>
            <a:ext cx="978083" cy="8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92501916-063F-4C8C-B5F3-1FC8A0ADAC2D}"/>
              </a:ext>
            </a:extLst>
          </p:cNvPr>
          <p:cNvSpPr txBox="1">
            <a:spLocks/>
          </p:cNvSpPr>
          <p:nvPr/>
        </p:nvSpPr>
        <p:spPr>
          <a:xfrm>
            <a:off x="6038113" y="3763471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>
                <a:solidFill>
                  <a:schemeClr val="accent2">
                    <a:lumMod val="75000"/>
                  </a:schemeClr>
                </a:solidFill>
              </a:rPr>
              <a:t>Group of </a:t>
            </a:r>
            <a:r>
              <a:rPr lang="sk-SK" sz="1800" dirty="0" err="1">
                <a:solidFill>
                  <a:schemeClr val="accent2">
                    <a:lumMod val="75000"/>
                  </a:schemeClr>
                </a:solidFill>
              </a:rPr>
              <a:t>Meters</a:t>
            </a: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7" name="Spojnica: zalomená 16">
            <a:extLst>
              <a:ext uri="{FF2B5EF4-FFF2-40B4-BE49-F238E27FC236}">
                <a16:creationId xmlns:a16="http://schemas.microsoft.com/office/drawing/2014/main" id="{DA61874B-DD4A-4A6A-A716-A8AD81BE9F03}"/>
              </a:ext>
            </a:extLst>
          </p:cNvPr>
          <p:cNvCxnSpPr>
            <a:cxnSpLocks/>
          </p:cNvCxnSpPr>
          <p:nvPr/>
        </p:nvCxnSpPr>
        <p:spPr>
          <a:xfrm rot="10800000" flipV="1">
            <a:off x="5428158" y="5212608"/>
            <a:ext cx="1577287" cy="502334"/>
          </a:xfrm>
          <a:prstGeom prst="bentConnector3">
            <a:avLst>
              <a:gd name="adj1" fmla="val -325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>
            <a:extLst>
              <a:ext uri="{FF2B5EF4-FFF2-40B4-BE49-F238E27FC236}">
                <a16:creationId xmlns:a16="http://schemas.microsoft.com/office/drawing/2014/main" id="{2F256A85-B34B-4D15-869B-980976575C81}"/>
              </a:ext>
            </a:extLst>
          </p:cNvPr>
          <p:cNvSpPr txBox="1">
            <a:spLocks/>
          </p:cNvSpPr>
          <p:nvPr/>
        </p:nvSpPr>
        <p:spPr>
          <a:xfrm>
            <a:off x="6881911" y="5835274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cxnSp>
        <p:nvCxnSpPr>
          <p:cNvPr id="21" name="Spojnica: zalomená 20">
            <a:extLst>
              <a:ext uri="{FF2B5EF4-FFF2-40B4-BE49-F238E27FC236}">
                <a16:creationId xmlns:a16="http://schemas.microsoft.com/office/drawing/2014/main" id="{1CF77954-2018-4B5D-A1F9-72FAE15805E1}"/>
              </a:ext>
            </a:extLst>
          </p:cNvPr>
          <p:cNvCxnSpPr>
            <a:cxnSpLocks/>
          </p:cNvCxnSpPr>
          <p:nvPr/>
        </p:nvCxnSpPr>
        <p:spPr>
          <a:xfrm rot="10800000" flipV="1">
            <a:off x="6216801" y="5212610"/>
            <a:ext cx="2023984" cy="502332"/>
          </a:xfrm>
          <a:prstGeom prst="bentConnector3">
            <a:avLst>
              <a:gd name="adj1" fmla="val 167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Nadpis 1">
            <a:extLst>
              <a:ext uri="{FF2B5EF4-FFF2-40B4-BE49-F238E27FC236}">
                <a16:creationId xmlns:a16="http://schemas.microsoft.com/office/drawing/2014/main" id="{87C4B5EF-B7E5-4E2D-8745-D076D227F6C6}"/>
              </a:ext>
            </a:extLst>
          </p:cNvPr>
          <p:cNvSpPr txBox="1">
            <a:spLocks/>
          </p:cNvSpPr>
          <p:nvPr/>
        </p:nvSpPr>
        <p:spPr>
          <a:xfrm>
            <a:off x="8142332" y="3060105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pic>
        <p:nvPicPr>
          <p:cNvPr id="18" name="Picture 2" descr="Foto prevodníka RS485_MESH_2014_10">
            <a:extLst>
              <a:ext uri="{FF2B5EF4-FFF2-40B4-BE49-F238E27FC236}">
                <a16:creationId xmlns:a16="http://schemas.microsoft.com/office/drawing/2014/main" id="{C476617D-BFE2-440C-8C6D-7756A0525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454" y="4050494"/>
            <a:ext cx="543824" cy="97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 descr="Foto AMCV MU_C8HG">
            <a:extLst>
              <a:ext uri="{FF2B5EF4-FFF2-40B4-BE49-F238E27FC236}">
                <a16:creationId xmlns:a16="http://schemas.microsoft.com/office/drawing/2014/main" id="{36AED2AF-AFB6-4060-A4C7-8C50C04AF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263" y="1276036"/>
            <a:ext cx="1426870" cy="145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Foto AMT B2F_FR4T9I4">
            <a:extLst>
              <a:ext uri="{FF2B5EF4-FFF2-40B4-BE49-F238E27FC236}">
                <a16:creationId xmlns:a16="http://schemas.microsoft.com/office/drawing/2014/main" id="{A9997588-B6C0-41A1-9F1A-2252E0F87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64" y="4218326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pojnica: zalomená 25">
            <a:extLst>
              <a:ext uri="{FF2B5EF4-FFF2-40B4-BE49-F238E27FC236}">
                <a16:creationId xmlns:a16="http://schemas.microsoft.com/office/drawing/2014/main" id="{836F4C92-2A93-4427-9418-548533275E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995273" y="5200166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pojnica: zalomená 26">
            <a:extLst>
              <a:ext uri="{FF2B5EF4-FFF2-40B4-BE49-F238E27FC236}">
                <a16:creationId xmlns:a16="http://schemas.microsoft.com/office/drawing/2014/main" id="{32FFD041-2D5B-4AEC-ADCA-02C725974BE8}"/>
              </a:ext>
            </a:extLst>
          </p:cNvPr>
          <p:cNvCxnSpPr>
            <a:cxnSpLocks/>
            <a:endCxn id="18" idx="2"/>
          </p:cNvCxnSpPr>
          <p:nvPr/>
        </p:nvCxnSpPr>
        <p:spPr>
          <a:xfrm rot="16200000" flipV="1">
            <a:off x="4528099" y="5247769"/>
            <a:ext cx="685440" cy="248905"/>
          </a:xfrm>
          <a:prstGeom prst="bentConnector3">
            <a:avLst>
              <a:gd name="adj1" fmla="val -119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Foto prevodníka RS485_MESH_2014_10">
            <a:extLst>
              <a:ext uri="{FF2B5EF4-FFF2-40B4-BE49-F238E27FC236}">
                <a16:creationId xmlns:a16="http://schemas.microsoft.com/office/drawing/2014/main" id="{9A100425-EDDE-4EB7-94D4-CB69572AB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893" y="1224993"/>
            <a:ext cx="543824" cy="97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Foto AMT B2F_FR4T9I4">
            <a:extLst>
              <a:ext uri="{FF2B5EF4-FFF2-40B4-BE49-F238E27FC236}">
                <a16:creationId xmlns:a16="http://schemas.microsoft.com/office/drawing/2014/main" id="{764D36F1-5248-4F1C-8D40-4792DD893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03" y="1392825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pojnica: zalomená 37">
            <a:extLst>
              <a:ext uri="{FF2B5EF4-FFF2-40B4-BE49-F238E27FC236}">
                <a16:creationId xmlns:a16="http://schemas.microsoft.com/office/drawing/2014/main" id="{893E5A49-0CE4-422F-9873-95ABE7281675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20712" y="2374665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pojnica: zalomená 38">
            <a:extLst>
              <a:ext uri="{FF2B5EF4-FFF2-40B4-BE49-F238E27FC236}">
                <a16:creationId xmlns:a16="http://schemas.microsoft.com/office/drawing/2014/main" id="{30AE48E4-312F-4CCC-BE0E-8B16E1151C8C}"/>
              </a:ext>
            </a:extLst>
          </p:cNvPr>
          <p:cNvCxnSpPr>
            <a:cxnSpLocks/>
            <a:endCxn id="36" idx="2"/>
          </p:cNvCxnSpPr>
          <p:nvPr/>
        </p:nvCxnSpPr>
        <p:spPr>
          <a:xfrm rot="16200000" flipV="1">
            <a:off x="7753538" y="2422268"/>
            <a:ext cx="685440" cy="248905"/>
          </a:xfrm>
          <a:prstGeom prst="bentConnector3">
            <a:avLst>
              <a:gd name="adj1" fmla="val -119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Nadpis 1">
            <a:extLst>
              <a:ext uri="{FF2B5EF4-FFF2-40B4-BE49-F238E27FC236}">
                <a16:creationId xmlns:a16="http://schemas.microsoft.com/office/drawing/2014/main" id="{C04D9C49-6678-4EC3-99E2-9F8E1A451CEA}"/>
              </a:ext>
            </a:extLst>
          </p:cNvPr>
          <p:cNvSpPr txBox="1">
            <a:spLocks/>
          </p:cNvSpPr>
          <p:nvPr/>
        </p:nvSpPr>
        <p:spPr>
          <a:xfrm>
            <a:off x="648708" y="1810400"/>
            <a:ext cx="1577287" cy="13800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USB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/>
              <a:t>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/>
              <a:t>KCN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 err="1"/>
              <a:t>Central</a:t>
            </a:r>
            <a:endParaRPr lang="en-GB" sz="1800" dirty="0"/>
          </a:p>
        </p:txBody>
      </p:sp>
      <p:sp>
        <p:nvSpPr>
          <p:cNvPr id="41" name="Nadpis 1">
            <a:extLst>
              <a:ext uri="{FF2B5EF4-FFF2-40B4-BE49-F238E27FC236}">
                <a16:creationId xmlns:a16="http://schemas.microsoft.com/office/drawing/2014/main" id="{906E5813-535F-44C7-B53C-D212937D8E8D}"/>
              </a:ext>
            </a:extLst>
          </p:cNvPr>
          <p:cNvSpPr txBox="1">
            <a:spLocks/>
          </p:cNvSpPr>
          <p:nvPr/>
        </p:nvSpPr>
        <p:spPr>
          <a:xfrm>
            <a:off x="6293025" y="790042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>
                <a:solidFill>
                  <a:schemeClr val="accent2">
                    <a:lumMod val="75000"/>
                  </a:schemeClr>
                </a:solidFill>
              </a:rPr>
              <a:t>Single </a:t>
            </a:r>
            <a:r>
              <a:rPr lang="sk-SK" sz="1800" dirty="0" err="1">
                <a:solidFill>
                  <a:schemeClr val="accent2">
                    <a:lumMod val="75000"/>
                  </a:schemeClr>
                </a:solidFill>
              </a:rPr>
              <a:t>Meters</a:t>
            </a:r>
            <a:endParaRPr lang="en-GB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1087CFE0-6720-426E-BE5C-E3B6361B7AC0}"/>
              </a:ext>
            </a:extLst>
          </p:cNvPr>
          <p:cNvSpPr txBox="1">
            <a:spLocks/>
          </p:cNvSpPr>
          <p:nvPr/>
        </p:nvSpPr>
        <p:spPr>
          <a:xfrm>
            <a:off x="5382220" y="3060104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1800" dirty="0"/>
              <a:t>RS485</a:t>
            </a:r>
            <a:endParaRPr lang="en-GB" sz="1800" dirty="0"/>
          </a:p>
        </p:txBody>
      </p:sp>
      <p:pic>
        <p:nvPicPr>
          <p:cNvPr id="43" name="Picture 2" descr="Foto prevodníka RS485_MESH_2014_10">
            <a:extLst>
              <a:ext uri="{FF2B5EF4-FFF2-40B4-BE49-F238E27FC236}">
                <a16:creationId xmlns:a16="http://schemas.microsoft.com/office/drawing/2014/main" id="{3FF1AA97-7991-4213-835D-13B7F3CAD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781" y="1224992"/>
            <a:ext cx="543824" cy="97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Foto AMT B2F_FR4T9I4">
            <a:extLst>
              <a:ext uri="{FF2B5EF4-FFF2-40B4-BE49-F238E27FC236}">
                <a16:creationId xmlns:a16="http://schemas.microsoft.com/office/drawing/2014/main" id="{DBEFFF48-73D6-40E8-8316-76D0B0092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291" y="1392824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Spojnica: zalomená 44">
            <a:extLst>
              <a:ext uri="{FF2B5EF4-FFF2-40B4-BE49-F238E27FC236}">
                <a16:creationId xmlns:a16="http://schemas.microsoft.com/office/drawing/2014/main" id="{DD459B5A-768D-44BB-8FAF-CDEF84C2AC4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460600" y="2374664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pojnica: zalomená 45">
            <a:extLst>
              <a:ext uri="{FF2B5EF4-FFF2-40B4-BE49-F238E27FC236}">
                <a16:creationId xmlns:a16="http://schemas.microsoft.com/office/drawing/2014/main" id="{3686439C-AC7B-4F0E-896E-672DFAED3081}"/>
              </a:ext>
            </a:extLst>
          </p:cNvPr>
          <p:cNvCxnSpPr>
            <a:cxnSpLocks/>
            <a:endCxn id="43" idx="2"/>
          </p:cNvCxnSpPr>
          <p:nvPr/>
        </p:nvCxnSpPr>
        <p:spPr>
          <a:xfrm rot="16200000" flipV="1">
            <a:off x="4993426" y="2422267"/>
            <a:ext cx="685440" cy="248905"/>
          </a:xfrm>
          <a:prstGeom prst="bentConnector3">
            <a:avLst>
              <a:gd name="adj1" fmla="val -119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3" descr="AMS B1B_FA1SDI_eng">
            <a:extLst>
              <a:ext uri="{FF2B5EF4-FFF2-40B4-BE49-F238E27FC236}">
                <a16:creationId xmlns:a16="http://schemas.microsoft.com/office/drawing/2014/main" id="{A1DA26E5-83E4-48D1-8DF9-F06E4DFB0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281" y="4414803"/>
            <a:ext cx="978083" cy="8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pojnica: zalomená 47">
            <a:extLst>
              <a:ext uri="{FF2B5EF4-FFF2-40B4-BE49-F238E27FC236}">
                <a16:creationId xmlns:a16="http://schemas.microsoft.com/office/drawing/2014/main" id="{8D4BB11D-9E30-4B99-AD7C-F41AED700BF7}"/>
              </a:ext>
            </a:extLst>
          </p:cNvPr>
          <p:cNvCxnSpPr>
            <a:cxnSpLocks/>
          </p:cNvCxnSpPr>
          <p:nvPr/>
        </p:nvCxnSpPr>
        <p:spPr>
          <a:xfrm rot="10800000" flipV="1">
            <a:off x="8197592" y="5190924"/>
            <a:ext cx="1240686" cy="524017"/>
          </a:xfrm>
          <a:prstGeom prst="bentConnector3">
            <a:avLst>
              <a:gd name="adj1" fmla="val 29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Nadpis 1">
            <a:extLst>
              <a:ext uri="{FF2B5EF4-FFF2-40B4-BE49-F238E27FC236}">
                <a16:creationId xmlns:a16="http://schemas.microsoft.com/office/drawing/2014/main" id="{7FA02E8F-BB1C-4DBF-B133-AD89A5307E90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dirty="0">
                <a:solidFill>
                  <a:schemeClr val="bg1"/>
                </a:solidFill>
              </a:rPr>
              <a:t>Applied Meters, </a:t>
            </a:r>
            <a:r>
              <a:rPr lang="en-GB" sz="1600" dirty="0" err="1">
                <a:solidFill>
                  <a:schemeClr val="bg1"/>
                </a:solidFill>
              </a:rPr>
              <a:t>a.s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Ing. </a:t>
            </a:r>
            <a:r>
              <a:rPr lang="en-GB" sz="1600" dirty="0" err="1">
                <a:solidFill>
                  <a:schemeClr val="bg1"/>
                </a:solidFill>
              </a:rPr>
              <a:t>Kopaničák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5" descr="Foto AMCV MU_C8HG">
            <a:extLst>
              <a:ext uri="{FF2B5EF4-FFF2-40B4-BE49-F238E27FC236}">
                <a16:creationId xmlns:a16="http://schemas.microsoft.com/office/drawing/2014/main" id="{299C5875-C18C-4D04-940F-4A836D9A0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800" y="1376476"/>
            <a:ext cx="970052" cy="9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309360" y="0"/>
            <a:ext cx="3145536" cy="662940"/>
          </a:xfrm>
        </p:spPr>
        <p:txBody>
          <a:bodyPr>
            <a:normAutofit/>
          </a:bodyPr>
          <a:lstStyle/>
          <a:p>
            <a:r>
              <a:rPr lang="en-GB"/>
              <a:t>Mesh NET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9546336" y="9144"/>
            <a:ext cx="2569464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>
                <a:solidFill>
                  <a:schemeClr val="bg1"/>
                </a:solidFill>
              </a:rPr>
              <a:t>AMR systems</a:t>
            </a:r>
          </a:p>
        </p:txBody>
      </p:sp>
      <p:pic>
        <p:nvPicPr>
          <p:cNvPr id="1026" name="Picture 2" descr="Foto AMT B2F_FR4T9I4">
            <a:extLst>
              <a:ext uri="{FF2B5EF4-FFF2-40B4-BE49-F238E27FC236}">
                <a16:creationId xmlns:a16="http://schemas.microsoft.com/office/drawing/2014/main" id="{5AC383F1-85B1-4132-9DE7-585684329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863" y="4218497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AMS B1B_FA1SDI_eng">
            <a:extLst>
              <a:ext uri="{FF2B5EF4-FFF2-40B4-BE49-F238E27FC236}">
                <a16:creationId xmlns:a16="http://schemas.microsoft.com/office/drawing/2014/main" id="{06148702-F91C-48EA-99B5-3C537011A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77" y="4414803"/>
            <a:ext cx="978083" cy="8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Nadpis 1">
            <a:extLst>
              <a:ext uri="{FF2B5EF4-FFF2-40B4-BE49-F238E27FC236}">
                <a16:creationId xmlns:a16="http://schemas.microsoft.com/office/drawing/2014/main" id="{92501916-063F-4C8C-B5F3-1FC8A0ADAC2D}"/>
              </a:ext>
            </a:extLst>
          </p:cNvPr>
          <p:cNvSpPr txBox="1">
            <a:spLocks/>
          </p:cNvSpPr>
          <p:nvPr/>
        </p:nvSpPr>
        <p:spPr>
          <a:xfrm>
            <a:off x="6038113" y="3763471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>
                <a:solidFill>
                  <a:schemeClr val="accent2">
                    <a:lumMod val="75000"/>
                  </a:schemeClr>
                </a:solidFill>
              </a:rPr>
              <a:t>Group of Meters</a:t>
            </a:r>
          </a:p>
        </p:txBody>
      </p:sp>
      <p:cxnSp>
        <p:nvCxnSpPr>
          <p:cNvPr id="17" name="Spojnica: zalomená 16">
            <a:extLst>
              <a:ext uri="{FF2B5EF4-FFF2-40B4-BE49-F238E27FC236}">
                <a16:creationId xmlns:a16="http://schemas.microsoft.com/office/drawing/2014/main" id="{DA61874B-DD4A-4A6A-A716-A8AD81BE9F03}"/>
              </a:ext>
            </a:extLst>
          </p:cNvPr>
          <p:cNvCxnSpPr>
            <a:cxnSpLocks/>
          </p:cNvCxnSpPr>
          <p:nvPr/>
        </p:nvCxnSpPr>
        <p:spPr>
          <a:xfrm rot="10800000" flipV="1">
            <a:off x="5428158" y="5212608"/>
            <a:ext cx="1577287" cy="502334"/>
          </a:xfrm>
          <a:prstGeom prst="bentConnector3">
            <a:avLst>
              <a:gd name="adj1" fmla="val -325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>
            <a:extLst>
              <a:ext uri="{FF2B5EF4-FFF2-40B4-BE49-F238E27FC236}">
                <a16:creationId xmlns:a16="http://schemas.microsoft.com/office/drawing/2014/main" id="{2F256A85-B34B-4D15-869B-980976575C81}"/>
              </a:ext>
            </a:extLst>
          </p:cNvPr>
          <p:cNvSpPr txBox="1">
            <a:spLocks/>
          </p:cNvSpPr>
          <p:nvPr/>
        </p:nvSpPr>
        <p:spPr>
          <a:xfrm>
            <a:off x="6881911" y="5835274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/>
              <a:t>RS485</a:t>
            </a:r>
          </a:p>
        </p:txBody>
      </p:sp>
      <p:cxnSp>
        <p:nvCxnSpPr>
          <p:cNvPr id="21" name="Spojnica: zalomená 20">
            <a:extLst>
              <a:ext uri="{FF2B5EF4-FFF2-40B4-BE49-F238E27FC236}">
                <a16:creationId xmlns:a16="http://schemas.microsoft.com/office/drawing/2014/main" id="{1CF77954-2018-4B5D-A1F9-72FAE15805E1}"/>
              </a:ext>
            </a:extLst>
          </p:cNvPr>
          <p:cNvCxnSpPr>
            <a:cxnSpLocks/>
          </p:cNvCxnSpPr>
          <p:nvPr/>
        </p:nvCxnSpPr>
        <p:spPr>
          <a:xfrm rot="10800000" flipV="1">
            <a:off x="6216801" y="5212610"/>
            <a:ext cx="2023984" cy="502332"/>
          </a:xfrm>
          <a:prstGeom prst="bentConnector3">
            <a:avLst>
              <a:gd name="adj1" fmla="val 167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Nadpis 1">
            <a:extLst>
              <a:ext uri="{FF2B5EF4-FFF2-40B4-BE49-F238E27FC236}">
                <a16:creationId xmlns:a16="http://schemas.microsoft.com/office/drawing/2014/main" id="{87C4B5EF-B7E5-4E2D-8745-D076D227F6C6}"/>
              </a:ext>
            </a:extLst>
          </p:cNvPr>
          <p:cNvSpPr txBox="1">
            <a:spLocks/>
          </p:cNvSpPr>
          <p:nvPr/>
        </p:nvSpPr>
        <p:spPr>
          <a:xfrm>
            <a:off x="8142332" y="3060105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/>
              <a:t>RS485</a:t>
            </a:r>
          </a:p>
        </p:txBody>
      </p:sp>
      <p:pic>
        <p:nvPicPr>
          <p:cNvPr id="25" name="Picture 2" descr="Foto AMT B2F_FR4T9I4">
            <a:extLst>
              <a:ext uri="{FF2B5EF4-FFF2-40B4-BE49-F238E27FC236}">
                <a16:creationId xmlns:a16="http://schemas.microsoft.com/office/drawing/2014/main" id="{A9997588-B6C0-41A1-9F1A-2252E0F87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64" y="4218326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pojnica: zalomená 25">
            <a:extLst>
              <a:ext uri="{FF2B5EF4-FFF2-40B4-BE49-F238E27FC236}">
                <a16:creationId xmlns:a16="http://schemas.microsoft.com/office/drawing/2014/main" id="{836F4C92-2A93-4427-9418-548533275E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995273" y="5200166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pojnica: zalomená 26">
            <a:extLst>
              <a:ext uri="{FF2B5EF4-FFF2-40B4-BE49-F238E27FC236}">
                <a16:creationId xmlns:a16="http://schemas.microsoft.com/office/drawing/2014/main" id="{32FFD041-2D5B-4AEC-ADCA-02C725974BE8}"/>
              </a:ext>
            </a:extLst>
          </p:cNvPr>
          <p:cNvCxnSpPr>
            <a:cxnSpLocks/>
            <a:endCxn id="49" idx="2"/>
          </p:cNvCxnSpPr>
          <p:nvPr/>
        </p:nvCxnSpPr>
        <p:spPr>
          <a:xfrm rot="10800000">
            <a:off x="3462765" y="4773366"/>
            <a:ext cx="1501544" cy="941576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 descr="Foto prevodníka RS485_MESH_2014_10">
            <a:extLst>
              <a:ext uri="{FF2B5EF4-FFF2-40B4-BE49-F238E27FC236}">
                <a16:creationId xmlns:a16="http://schemas.microsoft.com/office/drawing/2014/main" id="{9A100425-EDDE-4EB7-94D4-CB69572AB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893" y="1224993"/>
            <a:ext cx="543824" cy="97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Foto AMT B2F_FR4T9I4">
            <a:extLst>
              <a:ext uri="{FF2B5EF4-FFF2-40B4-BE49-F238E27FC236}">
                <a16:creationId xmlns:a16="http://schemas.microsoft.com/office/drawing/2014/main" id="{764D36F1-5248-4F1C-8D40-4792DD893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03" y="1392825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pojnica: zalomená 37">
            <a:extLst>
              <a:ext uri="{FF2B5EF4-FFF2-40B4-BE49-F238E27FC236}">
                <a16:creationId xmlns:a16="http://schemas.microsoft.com/office/drawing/2014/main" id="{893E5A49-0CE4-422F-9873-95ABE7281675}"/>
              </a:ext>
            </a:extLst>
          </p:cNvPr>
          <p:cNvCxnSpPr>
            <a:cxnSpLocks/>
          </p:cNvCxnSpPr>
          <p:nvPr/>
        </p:nvCxnSpPr>
        <p:spPr>
          <a:xfrm rot="10800000" flipV="1">
            <a:off x="8220712" y="2374665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pojnica: zalomená 38">
            <a:extLst>
              <a:ext uri="{FF2B5EF4-FFF2-40B4-BE49-F238E27FC236}">
                <a16:creationId xmlns:a16="http://schemas.microsoft.com/office/drawing/2014/main" id="{30AE48E4-312F-4CCC-BE0E-8B16E1151C8C}"/>
              </a:ext>
            </a:extLst>
          </p:cNvPr>
          <p:cNvCxnSpPr>
            <a:cxnSpLocks/>
            <a:endCxn id="36" idx="2"/>
          </p:cNvCxnSpPr>
          <p:nvPr/>
        </p:nvCxnSpPr>
        <p:spPr>
          <a:xfrm rot="16200000" flipV="1">
            <a:off x="7753538" y="2422268"/>
            <a:ext cx="685440" cy="248905"/>
          </a:xfrm>
          <a:prstGeom prst="bentConnector3">
            <a:avLst>
              <a:gd name="adj1" fmla="val -119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Nadpis 1">
            <a:extLst>
              <a:ext uri="{FF2B5EF4-FFF2-40B4-BE49-F238E27FC236}">
                <a16:creationId xmlns:a16="http://schemas.microsoft.com/office/drawing/2014/main" id="{906E5813-535F-44C7-B53C-D212937D8E8D}"/>
              </a:ext>
            </a:extLst>
          </p:cNvPr>
          <p:cNvSpPr txBox="1">
            <a:spLocks/>
          </p:cNvSpPr>
          <p:nvPr/>
        </p:nvSpPr>
        <p:spPr>
          <a:xfrm>
            <a:off x="6293025" y="790042"/>
            <a:ext cx="2058145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>
                <a:solidFill>
                  <a:schemeClr val="accent2">
                    <a:lumMod val="75000"/>
                  </a:schemeClr>
                </a:solidFill>
              </a:rPr>
              <a:t>Single Meters</a:t>
            </a:r>
          </a:p>
        </p:txBody>
      </p:sp>
      <p:sp>
        <p:nvSpPr>
          <p:cNvPr id="42" name="Nadpis 1">
            <a:extLst>
              <a:ext uri="{FF2B5EF4-FFF2-40B4-BE49-F238E27FC236}">
                <a16:creationId xmlns:a16="http://schemas.microsoft.com/office/drawing/2014/main" id="{1087CFE0-6720-426E-BE5C-E3B6361B7AC0}"/>
              </a:ext>
            </a:extLst>
          </p:cNvPr>
          <p:cNvSpPr txBox="1">
            <a:spLocks/>
          </p:cNvSpPr>
          <p:nvPr/>
        </p:nvSpPr>
        <p:spPr>
          <a:xfrm>
            <a:off x="5382220" y="3060104"/>
            <a:ext cx="831666" cy="370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/>
              <a:t>RS485</a:t>
            </a:r>
          </a:p>
        </p:txBody>
      </p:sp>
      <p:pic>
        <p:nvPicPr>
          <p:cNvPr id="44" name="Picture 2" descr="Foto AMT B2F_FR4T9I4">
            <a:extLst>
              <a:ext uri="{FF2B5EF4-FFF2-40B4-BE49-F238E27FC236}">
                <a16:creationId xmlns:a16="http://schemas.microsoft.com/office/drawing/2014/main" id="{DBEFFF48-73D6-40E8-8316-76D0B0092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291" y="1392824"/>
            <a:ext cx="1058493" cy="110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Spojnica: zalomená 44">
            <a:extLst>
              <a:ext uri="{FF2B5EF4-FFF2-40B4-BE49-F238E27FC236}">
                <a16:creationId xmlns:a16="http://schemas.microsoft.com/office/drawing/2014/main" id="{DD459B5A-768D-44BB-8FAF-CDEF84C2AC46}"/>
              </a:ext>
            </a:extLst>
          </p:cNvPr>
          <p:cNvCxnSpPr>
            <a:cxnSpLocks/>
          </p:cNvCxnSpPr>
          <p:nvPr/>
        </p:nvCxnSpPr>
        <p:spPr>
          <a:xfrm rot="10800000" flipV="1">
            <a:off x="5460600" y="2374664"/>
            <a:ext cx="889429" cy="514778"/>
          </a:xfrm>
          <a:prstGeom prst="bentConnector3">
            <a:avLst>
              <a:gd name="adj1" fmla="val -1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pojnica: zalomená 45">
            <a:extLst>
              <a:ext uri="{FF2B5EF4-FFF2-40B4-BE49-F238E27FC236}">
                <a16:creationId xmlns:a16="http://schemas.microsoft.com/office/drawing/2014/main" id="{3686439C-AC7B-4F0E-896E-672DFAED3081}"/>
              </a:ext>
            </a:extLst>
          </p:cNvPr>
          <p:cNvCxnSpPr>
            <a:cxnSpLocks/>
            <a:endCxn id="3" idx="2"/>
          </p:cNvCxnSpPr>
          <p:nvPr/>
        </p:nvCxnSpPr>
        <p:spPr>
          <a:xfrm rot="10800000">
            <a:off x="3470520" y="2297517"/>
            <a:ext cx="1987864" cy="591923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3" descr="AMS B1B_FA1SDI_eng">
            <a:extLst>
              <a:ext uri="{FF2B5EF4-FFF2-40B4-BE49-F238E27FC236}">
                <a16:creationId xmlns:a16="http://schemas.microsoft.com/office/drawing/2014/main" id="{A1DA26E5-83E4-48D1-8DF9-F06E4DFB0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281" y="4414803"/>
            <a:ext cx="978083" cy="8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8" name="Spojnica: zalomená 47">
            <a:extLst>
              <a:ext uri="{FF2B5EF4-FFF2-40B4-BE49-F238E27FC236}">
                <a16:creationId xmlns:a16="http://schemas.microsoft.com/office/drawing/2014/main" id="{8D4BB11D-9E30-4B99-AD7C-F41AED700BF7}"/>
              </a:ext>
            </a:extLst>
          </p:cNvPr>
          <p:cNvCxnSpPr>
            <a:cxnSpLocks/>
          </p:cNvCxnSpPr>
          <p:nvPr/>
        </p:nvCxnSpPr>
        <p:spPr>
          <a:xfrm rot="10800000" flipV="1">
            <a:off x="8197592" y="5190924"/>
            <a:ext cx="1240686" cy="524017"/>
          </a:xfrm>
          <a:prstGeom prst="bentConnector3">
            <a:avLst>
              <a:gd name="adj1" fmla="val 29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Nadpis 1">
            <a:extLst>
              <a:ext uri="{FF2B5EF4-FFF2-40B4-BE49-F238E27FC236}">
                <a16:creationId xmlns:a16="http://schemas.microsoft.com/office/drawing/2014/main" id="{7FA02E8F-BB1C-4DBF-B133-AD89A5307E90}"/>
              </a:ext>
            </a:extLst>
          </p:cNvPr>
          <p:cNvSpPr txBox="1">
            <a:spLocks/>
          </p:cNvSpPr>
          <p:nvPr/>
        </p:nvSpPr>
        <p:spPr>
          <a:xfrm>
            <a:off x="10142468" y="6078207"/>
            <a:ext cx="1872323" cy="6217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>
                <a:solidFill>
                  <a:schemeClr val="bg1"/>
                </a:solidFill>
              </a:rPr>
              <a:t>Applied Meters, a.s</a:t>
            </a:r>
          </a:p>
          <a:p>
            <a:endParaRPr lang="en-GB" sz="1600">
              <a:solidFill>
                <a:schemeClr val="bg1"/>
              </a:solidFill>
            </a:endParaRPr>
          </a:p>
          <a:p>
            <a:r>
              <a:rPr lang="en-GB" sz="1600">
                <a:solidFill>
                  <a:schemeClr val="bg1"/>
                </a:solidFill>
              </a:rPr>
              <a:t>Ing. Kopaničák</a:t>
            </a:r>
          </a:p>
        </p:txBody>
      </p:sp>
      <p:sp>
        <p:nvSpPr>
          <p:cNvPr id="3" name="Obdĺžnik 2">
            <a:extLst>
              <a:ext uri="{FF2B5EF4-FFF2-40B4-BE49-F238E27FC236}">
                <a16:creationId xmlns:a16="http://schemas.microsoft.com/office/drawing/2014/main" id="{4DC4DB85-4BE4-4549-9346-42CF0AE11FD0}"/>
              </a:ext>
            </a:extLst>
          </p:cNvPr>
          <p:cNvSpPr/>
          <p:nvPr/>
        </p:nvSpPr>
        <p:spPr>
          <a:xfrm>
            <a:off x="2917319" y="1871753"/>
            <a:ext cx="1106402" cy="42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AMKR</a:t>
            </a:r>
          </a:p>
        </p:txBody>
      </p:sp>
      <p:sp>
        <p:nvSpPr>
          <p:cNvPr id="49" name="Obdĺžnik 48">
            <a:extLst>
              <a:ext uri="{FF2B5EF4-FFF2-40B4-BE49-F238E27FC236}">
                <a16:creationId xmlns:a16="http://schemas.microsoft.com/office/drawing/2014/main" id="{633D22AF-D6E8-4D12-A4FF-7404F42501E2}"/>
              </a:ext>
            </a:extLst>
          </p:cNvPr>
          <p:cNvSpPr/>
          <p:nvPr/>
        </p:nvSpPr>
        <p:spPr>
          <a:xfrm>
            <a:off x="2909564" y="4347603"/>
            <a:ext cx="1106402" cy="42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AMKR</a:t>
            </a:r>
          </a:p>
        </p:txBody>
      </p:sp>
      <p:sp>
        <p:nvSpPr>
          <p:cNvPr id="50" name="Obdĺžnik 49">
            <a:extLst>
              <a:ext uri="{FF2B5EF4-FFF2-40B4-BE49-F238E27FC236}">
                <a16:creationId xmlns:a16="http://schemas.microsoft.com/office/drawing/2014/main" id="{D2CD10C5-8178-4312-A2B7-69DEEA6DBA93}"/>
              </a:ext>
            </a:extLst>
          </p:cNvPr>
          <p:cNvSpPr/>
          <p:nvPr/>
        </p:nvSpPr>
        <p:spPr>
          <a:xfrm>
            <a:off x="664911" y="3678556"/>
            <a:ext cx="1176424" cy="49795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/>
              <a:t>SIM card</a:t>
            </a:r>
          </a:p>
          <a:p>
            <a:pPr algn="ctr"/>
            <a:r>
              <a:rPr lang="en-GB" sz="1400"/>
              <a:t>/LAN</a:t>
            </a:r>
          </a:p>
        </p:txBody>
      </p:sp>
      <p:cxnSp>
        <p:nvCxnSpPr>
          <p:cNvPr id="52" name="Spojnica: zalomená 51">
            <a:extLst>
              <a:ext uri="{FF2B5EF4-FFF2-40B4-BE49-F238E27FC236}">
                <a16:creationId xmlns:a16="http://schemas.microsoft.com/office/drawing/2014/main" id="{84CA8952-9125-45F8-9C3D-85F206CEA23A}"/>
              </a:ext>
            </a:extLst>
          </p:cNvPr>
          <p:cNvCxnSpPr>
            <a:cxnSpLocks/>
            <a:stCxn id="49" idx="1"/>
            <a:endCxn id="50" idx="2"/>
          </p:cNvCxnSpPr>
          <p:nvPr/>
        </p:nvCxnSpPr>
        <p:spPr>
          <a:xfrm rot="10800000">
            <a:off x="1253124" y="4176515"/>
            <a:ext cx="1656441" cy="383970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BlokTextu 32">
            <a:extLst>
              <a:ext uri="{FF2B5EF4-FFF2-40B4-BE49-F238E27FC236}">
                <a16:creationId xmlns:a16="http://schemas.microsoft.com/office/drawing/2014/main" id="{81739029-0FC2-4260-B95E-A365D4A314EE}"/>
              </a:ext>
            </a:extLst>
          </p:cNvPr>
          <p:cNvSpPr txBox="1"/>
          <p:nvPr/>
        </p:nvSpPr>
        <p:spPr>
          <a:xfrm>
            <a:off x="2046632" y="1828453"/>
            <a:ext cx="516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LAN</a:t>
            </a:r>
          </a:p>
        </p:txBody>
      </p:sp>
      <p:sp>
        <p:nvSpPr>
          <p:cNvPr id="53" name="BlokTextu 52">
            <a:extLst>
              <a:ext uri="{FF2B5EF4-FFF2-40B4-BE49-F238E27FC236}">
                <a16:creationId xmlns:a16="http://schemas.microsoft.com/office/drawing/2014/main" id="{75804B70-F239-457D-889A-560C8FB7C0DD}"/>
              </a:ext>
            </a:extLst>
          </p:cNvPr>
          <p:cNvSpPr txBox="1"/>
          <p:nvPr/>
        </p:nvSpPr>
        <p:spPr>
          <a:xfrm>
            <a:off x="2046268" y="4312705"/>
            <a:ext cx="516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LAN</a:t>
            </a:r>
          </a:p>
        </p:txBody>
      </p:sp>
      <p:cxnSp>
        <p:nvCxnSpPr>
          <p:cNvPr id="54" name="Spojnica: zalomená 53">
            <a:extLst>
              <a:ext uri="{FF2B5EF4-FFF2-40B4-BE49-F238E27FC236}">
                <a16:creationId xmlns:a16="http://schemas.microsoft.com/office/drawing/2014/main" id="{2CE356F8-B292-4D31-97B3-0D2DB0C833AE}"/>
              </a:ext>
            </a:extLst>
          </p:cNvPr>
          <p:cNvCxnSpPr>
            <a:cxnSpLocks/>
            <a:endCxn id="34" idx="2"/>
          </p:cNvCxnSpPr>
          <p:nvPr/>
        </p:nvCxnSpPr>
        <p:spPr>
          <a:xfrm rot="10800000">
            <a:off x="1491444" y="1571912"/>
            <a:ext cx="1403636" cy="497958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BlokTextu 54">
            <a:extLst>
              <a:ext uri="{FF2B5EF4-FFF2-40B4-BE49-F238E27FC236}">
                <a16:creationId xmlns:a16="http://schemas.microsoft.com/office/drawing/2014/main" id="{DFD9FF81-A7FF-4021-8203-C3A4FC8C442F}"/>
              </a:ext>
            </a:extLst>
          </p:cNvPr>
          <p:cNvSpPr txBox="1"/>
          <p:nvPr/>
        </p:nvSpPr>
        <p:spPr>
          <a:xfrm>
            <a:off x="2012188" y="2135795"/>
            <a:ext cx="1146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FTP transport</a:t>
            </a:r>
          </a:p>
        </p:txBody>
      </p:sp>
      <p:sp>
        <p:nvSpPr>
          <p:cNvPr id="56" name="BlokTextu 55">
            <a:extLst>
              <a:ext uri="{FF2B5EF4-FFF2-40B4-BE49-F238E27FC236}">
                <a16:creationId xmlns:a16="http://schemas.microsoft.com/office/drawing/2014/main" id="{0F457FAE-2967-4D37-87B3-ACFF47037CD9}"/>
              </a:ext>
            </a:extLst>
          </p:cNvPr>
          <p:cNvSpPr txBox="1"/>
          <p:nvPr/>
        </p:nvSpPr>
        <p:spPr>
          <a:xfrm>
            <a:off x="2012188" y="4583387"/>
            <a:ext cx="1146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FTP transport</a:t>
            </a:r>
          </a:p>
        </p:txBody>
      </p:sp>
      <p:sp>
        <p:nvSpPr>
          <p:cNvPr id="34" name="Obdĺžnik: zaoblené rohy 33">
            <a:extLst>
              <a:ext uri="{FF2B5EF4-FFF2-40B4-BE49-F238E27FC236}">
                <a16:creationId xmlns:a16="http://schemas.microsoft.com/office/drawing/2014/main" id="{7D7C8E27-24E0-4EB7-A432-2C472F084267}"/>
              </a:ext>
            </a:extLst>
          </p:cNvPr>
          <p:cNvSpPr/>
          <p:nvPr/>
        </p:nvSpPr>
        <p:spPr>
          <a:xfrm>
            <a:off x="517477" y="896843"/>
            <a:ext cx="1947934" cy="67506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WEB</a:t>
            </a:r>
          </a:p>
        </p:txBody>
      </p:sp>
      <p:cxnSp>
        <p:nvCxnSpPr>
          <p:cNvPr id="60" name="Spojnica: zalomená 59">
            <a:extLst>
              <a:ext uri="{FF2B5EF4-FFF2-40B4-BE49-F238E27FC236}">
                <a16:creationId xmlns:a16="http://schemas.microsoft.com/office/drawing/2014/main" id="{4A7211F1-BDBC-4F0E-8AD4-671AC93DD9D6}"/>
              </a:ext>
            </a:extLst>
          </p:cNvPr>
          <p:cNvCxnSpPr>
            <a:cxnSpLocks/>
            <a:stCxn id="50" idx="0"/>
          </p:cNvCxnSpPr>
          <p:nvPr/>
        </p:nvCxnSpPr>
        <p:spPr>
          <a:xfrm rot="16200000" flipV="1">
            <a:off x="196894" y="2622326"/>
            <a:ext cx="2106642" cy="581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bdĺžnik: zaoblené rohy 65">
            <a:extLst>
              <a:ext uri="{FF2B5EF4-FFF2-40B4-BE49-F238E27FC236}">
                <a16:creationId xmlns:a16="http://schemas.microsoft.com/office/drawing/2014/main" id="{7F1AACB5-7624-4B53-88D9-EC0B67E87292}"/>
              </a:ext>
            </a:extLst>
          </p:cNvPr>
          <p:cNvSpPr/>
          <p:nvPr/>
        </p:nvSpPr>
        <p:spPr>
          <a:xfrm>
            <a:off x="2960573" y="270164"/>
            <a:ext cx="1624225" cy="5919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/>
              <a:t>Central app.</a:t>
            </a:r>
          </a:p>
        </p:txBody>
      </p:sp>
      <p:sp>
        <p:nvSpPr>
          <p:cNvPr id="67" name="Obdĺžnik: zaoblené rohy 66">
            <a:extLst>
              <a:ext uri="{FF2B5EF4-FFF2-40B4-BE49-F238E27FC236}">
                <a16:creationId xmlns:a16="http://schemas.microsoft.com/office/drawing/2014/main" id="{4FCF9111-A055-4425-BC79-F878BA605B2C}"/>
              </a:ext>
            </a:extLst>
          </p:cNvPr>
          <p:cNvSpPr/>
          <p:nvPr/>
        </p:nvSpPr>
        <p:spPr>
          <a:xfrm>
            <a:off x="2960574" y="934781"/>
            <a:ext cx="1624225" cy="5991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/>
              <a:t>Direct WEB</a:t>
            </a:r>
          </a:p>
        </p:txBody>
      </p:sp>
      <p:cxnSp>
        <p:nvCxnSpPr>
          <p:cNvPr id="68" name="Spojnica: zalomená 67">
            <a:extLst>
              <a:ext uri="{FF2B5EF4-FFF2-40B4-BE49-F238E27FC236}">
                <a16:creationId xmlns:a16="http://schemas.microsoft.com/office/drawing/2014/main" id="{B41F1780-C808-428C-8215-BEAB5D548CB3}"/>
              </a:ext>
            </a:extLst>
          </p:cNvPr>
          <p:cNvCxnSpPr>
            <a:cxnSpLocks/>
            <a:stCxn id="67" idx="1"/>
            <a:endCxn id="34" idx="3"/>
          </p:cNvCxnSpPr>
          <p:nvPr/>
        </p:nvCxnSpPr>
        <p:spPr>
          <a:xfrm rot="10800000" flipV="1">
            <a:off x="2465412" y="1234376"/>
            <a:ext cx="495163" cy="1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pojnica: zalomená 85">
            <a:extLst>
              <a:ext uri="{FF2B5EF4-FFF2-40B4-BE49-F238E27FC236}">
                <a16:creationId xmlns:a16="http://schemas.microsoft.com/office/drawing/2014/main" id="{1BD4CA19-2CFB-41CC-A386-D3ACF915835A}"/>
              </a:ext>
            </a:extLst>
          </p:cNvPr>
          <p:cNvCxnSpPr>
            <a:cxnSpLocks/>
            <a:stCxn id="66" idx="1"/>
            <a:endCxn id="34" idx="0"/>
          </p:cNvCxnSpPr>
          <p:nvPr/>
        </p:nvCxnSpPr>
        <p:spPr>
          <a:xfrm rot="10800000" flipV="1">
            <a:off x="1491445" y="566125"/>
            <a:ext cx="1469129" cy="330717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5873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331</Words>
  <Application>Microsoft Office PowerPoint</Application>
  <PresentationFormat>Širokouhlá</PresentationFormat>
  <Paragraphs>119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AMR systems</vt:lpstr>
      <vt:lpstr>Group 1, 2</vt:lpstr>
      <vt:lpstr>Group 3</vt:lpstr>
      <vt:lpstr>AMDC</vt:lpstr>
      <vt:lpstr>AM Central</vt:lpstr>
      <vt:lpstr>Meters for AMR</vt:lpstr>
      <vt:lpstr>Components for AMR</vt:lpstr>
      <vt:lpstr>Mesh NET</vt:lpstr>
      <vt:lpstr>Mesh NET</vt:lpstr>
      <vt:lpstr>LoRa 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AMsoft Client</dc:title>
  <dc:creator>Miroslav Kopanicak</dc:creator>
  <cp:lastModifiedBy>Vývoj</cp:lastModifiedBy>
  <cp:revision>38</cp:revision>
  <dcterms:created xsi:type="dcterms:W3CDTF">2016-10-02T17:22:37Z</dcterms:created>
  <dcterms:modified xsi:type="dcterms:W3CDTF">2018-09-18T06:44:57Z</dcterms:modified>
</cp:coreProperties>
</file>